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charts/chart1.xml" ContentType="application/vnd.openxmlformats-officedocument.drawingml.chart+xml"/>
  <Override PartName="/ppt/notesSlides/notesSlide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efe52b83208244d2" /><Relationship Type="http://schemas.openxmlformats.org/officeDocument/2006/relationships/extended-properties" Target="/docProps/app.xml" Id="R542766bff4e143b7" /><Relationship Type="http://schemas.openxmlformats.org/officeDocument/2006/relationships/officeDocument" Target="/ppt/presentation.xml" Id="R018892e600bd43da" /></Relationships>
</file>

<file path=ppt/presentation.xml><?xml version="1.0" encoding="utf-8"?>
<p:presentation xmlns:p="http://schemas.openxmlformats.org/presentationml/2006/main">
  <p:sldMasterIdLst>
    <p:sldMasterId xmlns:r="http://schemas.openxmlformats.org/officeDocument/2006/relationships" id="2147483648" r:id="Rf15312ca09d34bff"/>
  </p:sldMasterIdLst>
  <p:notesMasterIdLst>
    <p:notesMasterId xmlns:r="http://schemas.openxmlformats.org/officeDocument/2006/relationships" r:id="Raed11d2500f346da"/>
  </p:notesMasterIdLst>
  <p:sldIdLst>
    <p:sldId xmlns:r="http://schemas.openxmlformats.org/officeDocument/2006/relationships" id="256" r:id="R5a7adf2e79824b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e50384641b41d9" /><Relationship Type="http://schemas.openxmlformats.org/officeDocument/2006/relationships/slideMaster" Target="/ppt/slideMasters/slideMaster1.xml" Id="Rf15312ca09d34bff" /><Relationship Type="http://schemas.openxmlformats.org/officeDocument/2006/relationships/notesMaster" Target="/ppt/notesMasters/notesMaster1.xml" Id="Raed11d2500f346da" /><Relationship Type="http://schemas.openxmlformats.org/officeDocument/2006/relationships/presProps" Target="/ppt/presProps.xml" Id="Ra7b9462785c24f26" /><Relationship Type="http://schemas.openxmlformats.org/officeDocument/2006/relationships/tableStyles" Target="/ppt/tableStyles.xml" Id="Rc82fdee186de4b72" /><Relationship Type="http://schemas.openxmlformats.org/officeDocument/2006/relationships/slide" Target="/ppt/slides/slide1.xml" Id="R5a7adf2e79824b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57714e7b8464f4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8750a3c0e89466c" /><Relationship Type="http://schemas.openxmlformats.org/officeDocument/2006/relationships/notesMaster" Target="/ppt/notesMasters/notesMaster1.xml" Id="Rb6a547d3fde941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Illustrative prevalence-based waterfall, retaining the supplied 9.4% deduction for discussion as an explicitly unvalidated assumption. An asterisk marks the 9.4% deduction and every subsequent population result as conditional on that unvalidated assumption. No variable A appears on the slide. The arithmetic assumes the entire starting disease pool enters assessment over time. This is not an established activation rate, a 2038 forecast, a population harmonized to age 50 and older, or annual treated flow. The two published estimates differ in source year and definition. Their span is not a confidence interval or pooled national estimate.</a:t>
            </a:r>
          </a:p>
          <a:p xmlns:a="http://schemas.openxmlformats.org/drawingml/2006/main">
            <a:r>
              <a:t/>
            </a:r>
          </a:p>
          <a:p xmlns:a="http://schemas.openxmlformats.org/drawingml/2006/main">
            <a:r>
              <a:t>Sources</a:t>
            </a:r>
          </a:p>
          <a:p xmlns:a="http://schemas.openxmlformats.org/drawingml/2006/main">
            <a:r>
              <a:t>[1] Callegari S, Romain G, Cleman J, et al. Long-Term Mortality Predictors Using a Machine-Learning Approach in Patients With Chronic Limb-Threatening Ischemia After Peripheral Vascular Intervention. J Am Heart Assoc. 2024;13:e034477. https://pmc.ncbi.nlm.nih.gov/articles/PMC11179837/ . The introduction cites approximately 1 million US CLTI patients. This is background synthesis, not a new national prevalence estimate.</a:t>
            </a:r>
          </a:p>
          <a:p xmlns:a="http://schemas.openxmlformats.org/drawingml/2006/main">
            <a:r>
              <a:t>[2] Barnes JA, Eid MA, Creager MA, Goodney PP. Epidemiology and Risk of Amputation in Patients With Diabetes Mellitus and Peripheral Artery Disease. Arterioscler Thromb Vasc Biol. 2020;40(8):1808–1817. doi:10.1161/ATVBAHA.120.314595. https://pmc.ncbi.nlm.nih.gov/articles/PMC7377955/ . CLTI section cites prevalence of 1.28% among US adults over 40, approximately 2 million, citing Duff et al. 2019.</a:t>
            </a:r>
          </a:p>
          <a:p xmlns:a="http://schemas.openxmlformats.org/drawingml/2006/main">
            <a:r>
              <a:t/>
            </a:r>
          </a:p>
          <a:p xmlns:a="http://schemas.openxmlformats.org/drawingml/2006/main">
            <a:r>
              <a:t>Arithmetic</a:t>
            </a:r>
          </a:p>
          <a:p xmlns:a="http://schemas.openxmlformats.org/drawingml/2006/main">
            <a:r>
              <a:t>Starting low and high: 1,000,000 and 2,000,000.</a:t>
            </a:r>
          </a:p>
          <a:p xmlns:a="http://schemas.openxmlformats.org/drawingml/2006/main">
            <a:r>
              <a:t>Infection step retains 90%: 900,000 and 1,800,000. This assumes 60% initially without infection plus 40% initially infected times 75% returning to assessment. The 10% whole-cohort non-return is a planning assumption.</a:t>
            </a:r>
          </a:p>
          <a:p xmlns:a="http://schemas.openxmlformats.org/drawingml/2006/main">
            <a:r>
              <a:t>Clinical eligibility discussion scenario retains 90.6% after a 9.4% deduction: 815,400 and 1,630,800.</a:t>
            </a:r>
          </a:p>
          <a:p xmlns:a="http://schemas.openxmlformats.org/drawingml/2006/main">
            <a:r>
              <a:t>Raw prescribing share assumed 29%: 236,466 and 472,932.</a:t>
            </a:r>
          </a:p>
          <a:p xmlns:a="http://schemas.openxmlformats.org/drawingml/2006/main">
            <a:r>
              <a:t>Access assumed 66%: 156,067.56 and 312,135.12 (approximately 156,068 and 312,135 people).</a:t>
            </a:r>
          </a:p>
          <a:p xmlns:a="http://schemas.openxmlformats.org/drawingml/2006/main">
            <a:r>
              <a:t>The chart labels round for readability, while its embedded data retain the exact arithmetic in millions. The upper endpoint is twice the lower endpoint at each stage.</a:t>
            </a:r>
          </a:p>
          <a:p xmlns:a="http://schemas.openxmlformats.org/drawingml/2006/main">
            <a:r>
              <a:t/>
            </a:r>
          </a:p>
          <a:p xmlns:a="http://schemas.openxmlformats.org/drawingml/2006/main">
            <a:r>
              <a:t>Clinical interpretation</a:t>
            </a:r>
          </a:p>
          <a:p xmlns:a="http://schemas.openxmlformats.org/drawingml/2006/main">
            <a:r>
              <a:t>The 9.4% is retained only as a discussion assumption, not validated evidence of treatment exclusion. CLIPPER is Chronic Limb-threatening Ischemia Process Performance, a Medicare claims cohort. A claims-based Rutherford 6 classification does not establish CollateGene ineligibility. Eligibility must be assessed using actual wound, perfusion, infection status, salvageability and all applicable treatment criteria. Keeping this scenario does not reverse the corrected report's evidence conclusion.</a:t>
            </a:r>
          </a:p>
          <a:p xmlns:a="http://schemas.openxmlformats.org/drawingml/2006/main">
            <a:r>
              <a:t/>
            </a:r>
          </a:p>
          <a:p xmlns:a="http://schemas.openxmlformats.org/drawingml/2006/main">
            <a:r>
              <a:t>The approximately 29% raw clinician prescribing share and 34% access reduction (66% retained) are rounded assumptions from the supplied Updated Baseline  September 9 2026.pptx slide 2 and screenshot. They require validation and a consistent population/time denominator. No extra Juster adjustment is applied. The original exhibit's upper-range values (1.61M, 467K and 308K) are not arithmetically consistent with the stated starting range and common rates. This slide calculates each step from the same exact rates.</a:t>
            </a:r>
          </a:p>
          <a:p xmlns:a="http://schemas.openxmlformats.org/drawingml/2006/main">
            <a:r>
              <a:t/>
            </a:r>
          </a:p>
          <a:p xmlns:a="http://schemas.openxmlformats.org/drawingml/2006/main">
            <a:r>
              <a:t>A real forecast needs the proportion entering active assessment during a defined period and longitudinal accounting for survival, remission, recurrence and repeat treatment. If only a share enters assessment, all downstream values must be scaled by that share. Prevalence, incidence, and annual treated flow measure different things.</a:t>
            </a:r>
          </a:p>
          <a:p xmlns:a="http://schemas.openxmlformats.org/drawingml/2006/main">
            <a:r>
              <a:t/>
            </a:r>
          </a:p>
          <a:p xmlns:a="http://schemas.openxmlformats.org/drawingml/2006/main">
            <a:r>
              <a:t>Supporting corrected report: https://dga-collategene.pages.dev/funnel.html#prevalence-range</a:t>
            </a:r>
          </a:p>
          <a:p xmlns:a="http://schemas.openxmlformats.org/drawingml/2006/main">
            <a:r>
              <a:t>Clinical eligibility source discussion: https://dga-collategene.pages.dev/funnel.html#clinical-eligibility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1a90e49200447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a797150f9d8461c" /><Relationship Type="http://schemas.openxmlformats.org/officeDocument/2006/relationships/slideLayout" Target="/ppt/slideLayouts/slideLayout1.xml" Id="R274868d963dd4ae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4868d963dd4ae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5ec07092c2a4927" /><Relationship Type="http://schemas.openxmlformats.org/officeDocument/2006/relationships/chart" Target="/ppt/slides/charts/chart1.xml" Id="R15ff1b99f3df4ad3" /><Relationship Type="http://schemas.openxmlformats.org/officeDocument/2006/relationships/hyperlink" Target="https://pmc.ncbi.nlm.nih.gov/articles/PMC11179837/" TargetMode="External" Id="R6383f0eb566640f4" /><Relationship Type="http://schemas.openxmlformats.org/officeDocument/2006/relationships/hyperlink" Target="https://pmc.ncbi.nlm.nih.gov/articles/PMC7377955/" TargetMode="External" Id="R6a2261d36b6240f3" /><Relationship Type="http://schemas.openxmlformats.org/officeDocument/2006/relationships/notesSlide" Target="/ppt/notesSlides/notesSlide1.xml" Id="R817fe2aaab92449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Callegari 2024</c:v>
          </c:tx>
          <c:spPr>
            <a:solidFill xmlns:a="http://schemas.openxmlformats.org/drawingml/2006/main">
              <a:srgbClr val="D66A29"/>
            </a:solidFill>
          </c:spPr>
          <c:dLbls>
            <c:dLbl>
              <c:idx val="0"/>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1.0M</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900K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815K*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236K*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4"/>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156K*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s>
          <c:cat>
            <c:strRef>
              <c:f>'Chart Data'!$A$2:$A$6</c:f>
              <c:strCache>
                <c:ptCount val="5"/>
                <c:pt idx="0">
                  <c:v>Prevalence</c:v>
                </c:pt>
                <c:pt idx="1">
                  <c:v>Infection reassessment</c:v>
                </c:pt>
                <c:pt idx="2">
                  <c:v>Clinical eligibility</c:v>
                </c:pt>
                <c:pt idx="3">
                  <c:v>Prescribed</c:v>
                </c:pt>
                <c:pt idx="4">
                  <c:v>Treated</c:v>
                </c:pt>
              </c:strCache>
            </c:strRef>
          </c:cat>
          <c:val>
            <c:numRef>
              <c:f>'Chart Data'!$B$2:$B$6</c:f>
              <c:numCache>
                <c:formatCode>0.0"M"</c:formatCode>
                <c:ptCount val="5"/>
                <c:pt idx="0">
                  <c:v>1</c:v>
                </c:pt>
                <c:pt idx="1">
                  <c:v>0.9</c:v>
                </c:pt>
                <c:pt idx="2">
                  <c:v>0.8154</c:v>
                </c:pt>
                <c:pt idx="3">
                  <c:v>0.236466</c:v>
                </c:pt>
                <c:pt idx="4">
                  <c:v>0.15606756</c:v>
                </c:pt>
              </c:numCache>
            </c:numRef>
          </c:val>
        </c:ser>
        <c:ser>
          <c:idx val="1"/>
          <c:order val="1"/>
          <c:tx>
            <c:v>Barnes 2020</c:v>
          </c:tx>
          <c:spPr>
            <a:solidFill xmlns:a="http://schemas.openxmlformats.org/drawingml/2006/main">
              <a:srgbClr val="126297"/>
            </a:solidFill>
          </c:spPr>
          <c:dLbls>
            <c:dLbl>
              <c:idx val="0"/>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2.0M</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1"/>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1.8M</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2"/>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1.63M*</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3"/>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473K*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
              <c:idx val="4"/>
              <c:tx>
                <c:rich>
                  <a:bodyPr xmlns:a="http://schemas.openxmlformats.org/drawingml/2006/main"/>
                  <a:lstStyle xmlns:a="http://schemas.openxmlformats.org/drawingml/2006/main"/>
                  <a:p xmlns:a="http://schemas.openxmlformats.org/drawingml/2006/main">
                    <a:r>
                      <a:rPr sz="1725" b="1">
                        <a:solidFill>
                          <a:srgbClr val="18354B"/>
                        </a:solidFill>
                        <a:latin typeface="Arial"/>
                        <a:ea typeface="Arial"/>
                        <a:cs typeface="Arial"/>
                      </a:rPr>
                      <a:t>312K*</a:t>
                    </a:r>
                  </a:p>
                </c:rich>
              </c:tx>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showLegendKey val="0"/>
              <c:showVal val="0"/>
              <c:showCatName val="0"/>
              <c:showSerName val="0"/>
              <c:showPercent val="0"/>
              <c:showBubbleSize val="0"/>
            </c:dLbl>
          </c:dLbls>
          <c:cat>
            <c:strRef>
              <c:f>'Chart Data'!$C$2:$C$6</c:f>
              <c:strCache>
                <c:ptCount val="5"/>
                <c:pt idx="0">
                  <c:v>Prevalence</c:v>
                </c:pt>
                <c:pt idx="1">
                  <c:v>Infection reassessment</c:v>
                </c:pt>
                <c:pt idx="2">
                  <c:v>Clinical eligibility</c:v>
                </c:pt>
                <c:pt idx="3">
                  <c:v>Prescribed</c:v>
                </c:pt>
                <c:pt idx="4">
                  <c:v>Treated</c:v>
                </c:pt>
              </c:strCache>
            </c:strRef>
          </c:cat>
          <c:val>
            <c:numRef>
              <c:f>'Chart Data'!$D$2:$D$6</c:f>
              <c:numCache>
                <c:formatCode>0.0"M"</c:formatCode>
                <c:ptCount val="5"/>
                <c:pt idx="0">
                  <c:v>2</c:v>
                </c:pt>
                <c:pt idx="1">
                  <c:v>1.8</c:v>
                </c:pt>
                <c:pt idx="2">
                  <c:v>1.6308</c:v>
                </c:pt>
                <c:pt idx="3">
                  <c:v>0.472932</c:v>
                </c:pt>
                <c:pt idx="4">
                  <c:v>0.31213512</c:v>
                </c:pt>
              </c:numCache>
            </c:numRef>
          </c:val>
        </c:ser>
        <c:dLbls>
          <c:txPr>
            <a:bodyPr xmlns:a="http://schemas.openxmlformats.org/drawingml/2006/main" anchorCtr="1"/>
            <a:lstStyle xmlns:a="http://schemas.openxmlformats.org/drawingml/2006/main"/>
            <a:p xmlns:a="http://schemas.openxmlformats.org/drawingml/2006/main">
              <a:pPr>
                <a:defRPr sz="1725" b="1">
                  <a:solidFill>
                    <a:srgbClr val="18354B"/>
                  </a:solidFill>
                  <a:latin typeface="Arial"/>
                  <a:ea typeface="Arial"/>
                  <a:cs typeface="Arial"/>
                </a:defRPr>
              </a:pPr>
            </a:p>
          </c:txPr>
          <c:dLblPos val="outEnd"/>
          <c:showLegendKey val="0"/>
          <c:showVal val="1"/>
          <c:showCatName val="0"/>
          <c:showSerName val="0"/>
          <c:showPercent val="0"/>
          <c:showBubbleSize val="0"/>
          <c:showLeaderLines val="0"/>
        </c:dLbls>
        <c:gapWidth val="100"/>
        <c:overlap val="0"/>
        <c:axId val="48650112"/>
        <c:axId val="48672768"/>
      </c:barChart>
      <c:catAx>
        <c:axId val="48650112"/>
        <c:scaling>
          <c:orientation val="minMax"/>
        </c:scaling>
        <c:delete val="0"/>
        <c:axPos val="b"/>
        <c:numFmt formatCode="General"/>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max val="2.5"/>
          <c:min val="0"/>
        </c:scaling>
        <c:delete val="0"/>
        <c:axPos val="l"/>
        <c:numFmt formatCode="0.0&quot;M&quot;"/>
        <c:majorTickMark val="none"/>
        <c:minorTickMark val="none"/>
        <c:tickLblPos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noFill xmlns:a="http://schemas.openxmlformats.org/drawingml/2006/main"/>
        <a:ln xmlns:a="http://schemas.openxmlformats.org/drawingml/2006/main" w="0">
          <a:noFill/>
        </a:ln>
      </c:spPr>
    </c:plotArea>
    <c:plotVisOnly val="1"/>
  </c:chart>
  <c:spPr>
    <a:noFill xmlns:a="http://schemas.openxmlformats.org/drawingml/2006/main"/>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1AF87650-A4E2-4D94-8630-A40DD50FCD84}"/>
              </a:ext>
            </a:extLst>
          </p:cNvPr>
          <p:cNvSpPr>
            <a:spLocks xmlns:a="http://schemas.openxmlformats.org/drawingml/2006/main" noGrp="1"/>
          </p:cNvSpPr>
          <p:nvPr/>
        </p:nvSpPr>
        <p:spPr>
          <a:xfrm xmlns:a="http://schemas.openxmlformats.org/drawingml/2006/main">
            <a:off x="457200" y="304800"/>
            <a:ext cx="11277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102B4E"/>
                </a:solidFill>
                <a:latin typeface="Arial"/>
                <a:ea typeface="Arial"/>
                <a:cs typeface="Arial"/>
              </a:defRPr>
            </a:pPr>
            <a:r>
              <a:rPr sz="3000" b="1">
                <a:solidFill>
                  <a:srgbClr val="102B4E"/>
                </a:solidFill>
                <a:latin typeface="Arial"/>
                <a:ea typeface="Arial"/>
                <a:cs typeface="Arial"/>
              </a:rPr>
              <a:t>US CLTI patient population waterfall</a:t>
            </a:r>
          </a:p>
        </p:txBody>
      </p:sp>
      <p:sp>
        <p:nvSpPr>
          <p:cNvPr id="2" name="">
            <a:extLst xmlns:a="http://schemas.openxmlformats.org/drawingml/2006/main">
              <a:ext uri="{FF2B5EF4-FFF2-40B4-BE49-F238E27FC236}">
                <a16:creationId xmlns:a16="http://schemas.microsoft.com/office/drawing/2014/main" id="{0FBBE24A-954B-4E6B-8135-115B686DC565}"/>
              </a:ext>
            </a:extLst>
          </p:cNvPr>
          <p:cNvSpPr>
            <a:spLocks xmlns:a="http://schemas.openxmlformats.org/drawingml/2006/main" noGrp="1"/>
          </p:cNvSpPr>
          <p:nvPr/>
        </p:nvSpPr>
        <p:spPr>
          <a:xfrm xmlns:a="http://schemas.openxmlformats.org/drawingml/2006/main">
            <a:off x="457200" y="885825"/>
            <a:ext cx="112776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1">
                <a:solidFill>
                  <a:srgbClr val="102B4E"/>
                </a:solidFill>
                <a:latin typeface="Arial"/>
                <a:ea typeface="Arial"/>
                <a:cs typeface="Arial"/>
              </a:defRPr>
            </a:pPr>
            <a:r>
              <a:rPr sz="2025" b="1">
                <a:solidFill>
                  <a:srgbClr val="102B4E"/>
                </a:solidFill>
                <a:latin typeface="Arial"/>
                <a:ea typeface="Arial"/>
                <a:cs typeface="Arial"/>
              </a:rPr>
              <a:t>Published starting range: 1–2 million people</a:t>
            </a:r>
          </a:p>
        </p:txBody>
      </p:sp>
      <p:sp>
        <p:nvSpPr>
          <p:cNvPr id="3" name="">
            <a:extLst xmlns:a="http://schemas.openxmlformats.org/drawingml/2006/main">
              <a:ext uri="{FF2B5EF4-FFF2-40B4-BE49-F238E27FC236}">
                <a16:creationId xmlns:a16="http://schemas.microsoft.com/office/drawing/2014/main" id="{5F51642A-6876-4F6F-B227-7855D290D54B}"/>
              </a:ext>
            </a:extLst>
          </p:cNvPr>
          <p:cNvSpPr>
            <a:spLocks xmlns:a="http://schemas.openxmlformats.org/drawingml/2006/main" noGrp="1"/>
          </p:cNvSpPr>
          <p:nvPr/>
        </p:nvSpPr>
        <p:spPr>
          <a:xfrm xmlns:a="http://schemas.openxmlformats.org/drawingml/2006/main">
            <a:off x="457200" y="1381125"/>
            <a:ext cx="112776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0">
                <a:solidFill>
                  <a:srgbClr val="546576"/>
                </a:solidFill>
                <a:latin typeface="Arial"/>
                <a:ea typeface="Arial"/>
                <a:cs typeface="Arial"/>
              </a:defRPr>
            </a:pPr>
            <a:r>
              <a:rPr sz="1500" b="0">
                <a:solidFill>
                  <a:srgbClr val="546576"/>
                </a:solidFill>
                <a:latin typeface="Arial"/>
                <a:ea typeface="Arial"/>
                <a:cs typeface="Arial"/>
              </a:rPr>
              <a:t>Illustrative scenario assumes the full disease pool enters assessment over time. These are not annual treatment forecasts.</a:t>
            </a:r>
          </a:p>
        </p:txBody>
      </p:sp>
      <p:sp>
        <p:nvSpPr>
          <p:cNvPr id="4" name="">
            <a:extLst xmlns:a="http://schemas.openxmlformats.org/drawingml/2006/main">
              <a:ext uri="{FF2B5EF4-FFF2-40B4-BE49-F238E27FC236}">
                <a16:creationId xmlns:a16="http://schemas.microsoft.com/office/drawing/2014/main" id="{B9FC9E58-4067-4C8B-A2F6-F612B2DA6386}"/>
              </a:ext>
            </a:extLst>
          </p:cNvPr>
          <p:cNvSpPr>
            <a:spLocks xmlns:a="http://schemas.openxmlformats.org/drawingml/2006/main" noGrp="1"/>
          </p:cNvSpPr>
          <p:nvPr/>
        </p:nvSpPr>
        <p:spPr>
          <a:xfrm xmlns:a="http://schemas.openxmlformats.org/drawingml/2006/main">
            <a:off x="457200" y="1914525"/>
            <a:ext cx="11277600" cy="0"/>
          </a:xfrm>
          <a:prstGeom xmlns:a="http://schemas.openxmlformats.org/drawingml/2006/main" prst="line">
            <a:avLst/>
          </a:prstGeom>
          <a:noFill xmlns:a="http://schemas.openxmlformats.org/drawingml/2006/main"/>
          <a:ln xmlns:a="http://schemas.openxmlformats.org/drawingml/2006/main" w="9525">
            <a:solidFill>
              <a:srgbClr val="D6DEE5"/>
            </a:solidFill>
          </a:ln>
        </p:spPr>
      </p:sp>
      <p:sp>
        <p:nvSpPr>
          <p:cNvPr id="5" name="">
            <a:extLst xmlns:a="http://schemas.openxmlformats.org/drawingml/2006/main">
              <a:ext uri="{FF2B5EF4-FFF2-40B4-BE49-F238E27FC236}">
                <a16:creationId xmlns:a16="http://schemas.microsoft.com/office/drawing/2014/main" id="{70624F6B-F3E4-40BE-8051-037315F86CEB}"/>
              </a:ext>
            </a:extLst>
          </p:cNvPr>
          <p:cNvSpPr>
            <a:spLocks xmlns:a="http://schemas.openxmlformats.org/drawingml/2006/main" noGrp="1"/>
          </p:cNvSpPr>
          <p:nvPr/>
        </p:nvSpPr>
        <p:spPr>
          <a:xfrm xmlns:a="http://schemas.openxmlformats.org/drawingml/2006/main">
            <a:off x="457200" y="2085975"/>
            <a:ext cx="2057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1  US CLTI</a:t>
            </a:r>
          </a:p>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prevalence</a:t>
            </a:r>
          </a:p>
        </p:txBody>
      </p:sp>
      <p:sp>
        <p:nvSpPr>
          <p:cNvPr id="6" name="">
            <a:extLst xmlns:a="http://schemas.openxmlformats.org/drawingml/2006/main">
              <a:ext uri="{FF2B5EF4-FFF2-40B4-BE49-F238E27FC236}">
                <a16:creationId xmlns:a16="http://schemas.microsoft.com/office/drawing/2014/main" id="{AF8C8341-9D3E-46F9-A16E-DAA8413C158C}"/>
              </a:ext>
            </a:extLst>
          </p:cNvPr>
          <p:cNvSpPr>
            <a:spLocks xmlns:a="http://schemas.openxmlformats.org/drawingml/2006/main" noGrp="1"/>
          </p:cNvSpPr>
          <p:nvPr/>
        </p:nvSpPr>
        <p:spPr>
          <a:xfrm xmlns:a="http://schemas.openxmlformats.org/drawingml/2006/main">
            <a:off x="2762250" y="2085975"/>
            <a:ext cx="2057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2  After infection</a:t>
            </a:r>
          </a:p>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reassessment</a:t>
            </a:r>
          </a:p>
        </p:txBody>
      </p:sp>
      <p:sp>
        <p:nvSpPr>
          <p:cNvPr id="7" name="">
            <a:extLst xmlns:a="http://schemas.openxmlformats.org/drawingml/2006/main">
              <a:ext uri="{FF2B5EF4-FFF2-40B4-BE49-F238E27FC236}">
                <a16:creationId xmlns:a16="http://schemas.microsoft.com/office/drawing/2014/main" id="{CE62885A-86A2-457F-BCEA-A9238A085663}"/>
              </a:ext>
            </a:extLst>
          </p:cNvPr>
          <p:cNvSpPr>
            <a:spLocks xmlns:a="http://schemas.openxmlformats.org/drawingml/2006/main" noGrp="1"/>
          </p:cNvSpPr>
          <p:nvPr/>
        </p:nvSpPr>
        <p:spPr>
          <a:xfrm xmlns:a="http://schemas.openxmlformats.org/drawingml/2006/main">
            <a:off x="5067300" y="2085975"/>
            <a:ext cx="2057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3  Modeled clinical</a:t>
            </a:r>
          </a:p>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eligibility</a:t>
            </a:r>
          </a:p>
        </p:txBody>
      </p:sp>
      <p:sp>
        <p:nvSpPr>
          <p:cNvPr id="8" name="">
            <a:extLst xmlns:a="http://schemas.openxmlformats.org/drawingml/2006/main">
              <a:ext uri="{FF2B5EF4-FFF2-40B4-BE49-F238E27FC236}">
                <a16:creationId xmlns:a16="http://schemas.microsoft.com/office/drawing/2014/main" id="{F5F600F1-1A46-4027-B9AA-3B597DC56180}"/>
              </a:ext>
            </a:extLst>
          </p:cNvPr>
          <p:cNvSpPr>
            <a:spLocks xmlns:a="http://schemas.openxmlformats.org/drawingml/2006/main" noGrp="1"/>
          </p:cNvSpPr>
          <p:nvPr/>
        </p:nvSpPr>
        <p:spPr>
          <a:xfrm xmlns:a="http://schemas.openxmlformats.org/drawingml/2006/main">
            <a:off x="7372350" y="2085975"/>
            <a:ext cx="2057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4  Patients</a:t>
            </a:r>
          </a:p>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prescribed</a:t>
            </a:r>
          </a:p>
        </p:txBody>
      </p:sp>
      <p:sp>
        <p:nvSpPr>
          <p:cNvPr id="9" name="">
            <a:extLst xmlns:a="http://schemas.openxmlformats.org/drawingml/2006/main">
              <a:ext uri="{FF2B5EF4-FFF2-40B4-BE49-F238E27FC236}">
                <a16:creationId xmlns:a16="http://schemas.microsoft.com/office/drawing/2014/main" id="{5F07FB49-3817-4E57-BE24-654DBDBDF6B8}"/>
              </a:ext>
            </a:extLst>
          </p:cNvPr>
          <p:cNvSpPr>
            <a:spLocks xmlns:a="http://schemas.openxmlformats.org/drawingml/2006/main" noGrp="1"/>
          </p:cNvSpPr>
          <p:nvPr/>
        </p:nvSpPr>
        <p:spPr>
          <a:xfrm xmlns:a="http://schemas.openxmlformats.org/drawingml/2006/main">
            <a:off x="9677400" y="2085975"/>
            <a:ext cx="20574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5  Patients</a:t>
            </a:r>
          </a:p>
          <a:p xmlns:a="http://schemas.openxmlformats.org/drawingml/2006/main">
            <a:pPr>
              <a:defRPr sz="1650" b="1">
                <a:solidFill>
                  <a:srgbClr val="102B4E"/>
                </a:solidFill>
                <a:latin typeface="Arial"/>
                <a:ea typeface="Arial"/>
                <a:cs typeface="Arial"/>
              </a:defRPr>
            </a:pPr>
            <a:r>
              <a:rPr sz="1650" b="1">
                <a:solidFill>
                  <a:srgbClr val="102B4E"/>
                </a:solidFill>
                <a:latin typeface="Arial"/>
                <a:ea typeface="Arial"/>
                <a:cs typeface="Arial"/>
              </a:rPr>
              <a:t>treated</a:t>
            </a:r>
          </a:p>
        </p:txBody>
      </p:sp>
      <p:graphicFrame>
        <p:nvGraphicFramePr>
          <p:cNvPr id="34" name="Chart"/>
          <p:cNvGraphicFramePr/>
          <p:nvPr/>
        </p:nvGraphicFramePr>
        <p:xfrm>
          <a:off xmlns:a="http://schemas.openxmlformats.org/drawingml/2006/main" x="361950" y="2771775"/>
          <a:ext xmlns:a="http://schemas.openxmlformats.org/drawingml/2006/main" cx="11468100" cy="2181225"/>
        </p:xfrm>
        <a:graphic xmlns:a="http://schemas.openxmlformats.org/drawingml/2006/main">
          <a:graphicData uri="http://schemas.openxmlformats.org/drawingml/2006/chart">
            <c:chart xmlns:r="http://schemas.openxmlformats.org/officeDocument/2006/relationships" xmlns:c="http://schemas.openxmlformats.org/drawingml/2006/chart" r:id="R15ff1b99f3df4ad3"/>
          </a:graphicData>
        </a:graphic>
      </p:graphicFrame>
      <p:sp>
        <p:nvSpPr>
          <p:cNvPr id="11" name="">
            <a:extLst xmlns:a="http://schemas.openxmlformats.org/drawingml/2006/main">
              <a:ext uri="{FF2B5EF4-FFF2-40B4-BE49-F238E27FC236}">
                <a16:creationId xmlns:a16="http://schemas.microsoft.com/office/drawing/2014/main" id="{CCE37B82-76FF-4849-99C1-F677FDFF4939}"/>
              </a:ext>
            </a:extLst>
          </p:cNvPr>
          <p:cNvSpPr>
            <a:spLocks xmlns:a="http://schemas.openxmlformats.org/drawingml/2006/main" noGrp="1"/>
          </p:cNvSpPr>
          <p:nvPr/>
        </p:nvSpPr>
        <p:spPr>
          <a:xfrm xmlns:a="http://schemas.openxmlformats.org/drawingml/2006/main">
            <a:off x="457200" y="5057775"/>
            <a:ext cx="2057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18354B"/>
                </a:solidFill>
                <a:latin typeface="Arial"/>
                <a:ea typeface="Arial"/>
                <a:cs typeface="Arial"/>
              </a:defRPr>
            </a:pPr>
            <a:r>
              <a:rPr sz="1575" b="1">
                <a:solidFill>
                  <a:srgbClr val="18354B"/>
                </a:solidFill>
                <a:latin typeface="Arial"/>
                <a:ea typeface="Arial"/>
                <a:cs typeface="Arial"/>
              </a:rPr>
              <a:t>Source estimates</a:t>
            </a:r>
          </a:p>
        </p:txBody>
      </p:sp>
      <p:sp>
        <p:nvSpPr>
          <p:cNvPr id="12" name="">
            <a:extLst xmlns:a="http://schemas.openxmlformats.org/drawingml/2006/main">
              <a:ext uri="{FF2B5EF4-FFF2-40B4-BE49-F238E27FC236}">
                <a16:creationId xmlns:a16="http://schemas.microsoft.com/office/drawing/2014/main" id="{95ED39BB-A958-4225-A2D2-A7728DE6A721}"/>
              </a:ext>
            </a:extLst>
          </p:cNvPr>
          <p:cNvSpPr>
            <a:spLocks xmlns:a="http://schemas.openxmlformats.org/drawingml/2006/main" noGrp="1"/>
          </p:cNvSpPr>
          <p:nvPr/>
        </p:nvSpPr>
        <p:spPr>
          <a:xfrm xmlns:a="http://schemas.openxmlformats.org/drawingml/2006/main">
            <a:off x="2762250" y="5057775"/>
            <a:ext cx="2057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18354B"/>
                </a:solidFill>
                <a:latin typeface="Arial"/>
                <a:ea typeface="Arial"/>
                <a:cs typeface="Arial"/>
              </a:defRPr>
            </a:pPr>
            <a:r>
              <a:rPr sz="1575" b="1">
                <a:solidFill>
                  <a:srgbClr val="18354B"/>
                </a:solidFill>
                <a:latin typeface="Arial"/>
                <a:ea typeface="Arial"/>
                <a:cs typeface="Arial"/>
              </a:rPr>
              <a:t>90% retained</a:t>
            </a:r>
          </a:p>
        </p:txBody>
      </p:sp>
      <p:sp>
        <p:nvSpPr>
          <p:cNvPr id="13" name="">
            <a:extLst xmlns:a="http://schemas.openxmlformats.org/drawingml/2006/main">
              <a:ext uri="{FF2B5EF4-FFF2-40B4-BE49-F238E27FC236}">
                <a16:creationId xmlns:a16="http://schemas.microsoft.com/office/drawing/2014/main" id="{E90E7CE0-95AB-4B38-82C2-E39AE64FB30E}"/>
              </a:ext>
            </a:extLst>
          </p:cNvPr>
          <p:cNvSpPr>
            <a:spLocks xmlns:a="http://schemas.openxmlformats.org/drawingml/2006/main" noGrp="1"/>
          </p:cNvSpPr>
          <p:nvPr/>
        </p:nvSpPr>
        <p:spPr>
          <a:xfrm xmlns:a="http://schemas.openxmlformats.org/drawingml/2006/main">
            <a:off x="5067300" y="5057775"/>
            <a:ext cx="2057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18354B"/>
                </a:solidFill>
                <a:latin typeface="Arial"/>
                <a:ea typeface="Arial"/>
                <a:cs typeface="Arial"/>
              </a:defRPr>
            </a:pPr>
            <a:r>
              <a:rPr sz="1575" b="1">
                <a:solidFill>
                  <a:srgbClr val="18354B"/>
                </a:solidFill>
                <a:latin typeface="Arial"/>
                <a:ea typeface="Arial"/>
                <a:cs typeface="Arial"/>
              </a:rPr>
              <a:t>90.6% retained*</a:t>
            </a:r>
          </a:p>
        </p:txBody>
      </p:sp>
      <p:sp>
        <p:nvSpPr>
          <p:cNvPr id="14" name="">
            <a:extLst xmlns:a="http://schemas.openxmlformats.org/drawingml/2006/main">
              <a:ext uri="{FF2B5EF4-FFF2-40B4-BE49-F238E27FC236}">
                <a16:creationId xmlns:a16="http://schemas.microsoft.com/office/drawing/2014/main" id="{A3CCBB7A-91AD-45DA-9DC7-2A487C36735D}"/>
              </a:ext>
            </a:extLst>
          </p:cNvPr>
          <p:cNvSpPr>
            <a:spLocks xmlns:a="http://schemas.openxmlformats.org/drawingml/2006/main" noGrp="1"/>
          </p:cNvSpPr>
          <p:nvPr/>
        </p:nvSpPr>
        <p:spPr>
          <a:xfrm xmlns:a="http://schemas.openxmlformats.org/drawingml/2006/main">
            <a:off x="7372350" y="5057775"/>
            <a:ext cx="2057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18354B"/>
                </a:solidFill>
                <a:latin typeface="Arial"/>
                <a:ea typeface="Arial"/>
                <a:cs typeface="Arial"/>
              </a:defRPr>
            </a:pPr>
            <a:r>
              <a:rPr sz="1575" b="1">
                <a:solidFill>
                  <a:srgbClr val="18354B"/>
                </a:solidFill>
                <a:latin typeface="Arial"/>
                <a:ea typeface="Arial"/>
                <a:cs typeface="Arial"/>
              </a:rPr>
              <a:t>29% prescribed*</a:t>
            </a:r>
          </a:p>
        </p:txBody>
      </p:sp>
      <p:sp>
        <p:nvSpPr>
          <p:cNvPr id="15" name="">
            <a:extLst xmlns:a="http://schemas.openxmlformats.org/drawingml/2006/main">
              <a:ext uri="{FF2B5EF4-FFF2-40B4-BE49-F238E27FC236}">
                <a16:creationId xmlns:a16="http://schemas.microsoft.com/office/drawing/2014/main" id="{69480301-CA27-45AA-94A7-3DC11F1BA993}"/>
              </a:ext>
            </a:extLst>
          </p:cNvPr>
          <p:cNvSpPr>
            <a:spLocks xmlns:a="http://schemas.openxmlformats.org/drawingml/2006/main" noGrp="1"/>
          </p:cNvSpPr>
          <p:nvPr/>
        </p:nvSpPr>
        <p:spPr>
          <a:xfrm xmlns:a="http://schemas.openxmlformats.org/drawingml/2006/main">
            <a:off x="9677400" y="5057775"/>
            <a:ext cx="2057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00" b="1">
                <a:solidFill>
                  <a:srgbClr val="18354B"/>
                </a:solidFill>
                <a:latin typeface="Arial"/>
                <a:ea typeface="Arial"/>
                <a:cs typeface="Arial"/>
              </a:defRPr>
            </a:pPr>
            <a:r>
              <a:rPr sz="1500" b="1">
                <a:solidFill>
                  <a:srgbClr val="18354B"/>
                </a:solidFill>
                <a:latin typeface="Arial"/>
                <a:ea typeface="Arial"/>
                <a:cs typeface="Arial"/>
              </a:rPr>
              <a:t>66% obtain treatment*</a:t>
            </a:r>
          </a:p>
        </p:txBody>
      </p:sp>
      <p:sp>
        <p:nvSpPr>
          <p:cNvPr id="16" name="">
            <a:extLst xmlns:a="http://schemas.openxmlformats.org/drawingml/2006/main">
              <a:ext uri="{FF2B5EF4-FFF2-40B4-BE49-F238E27FC236}">
                <a16:creationId xmlns:a16="http://schemas.microsoft.com/office/drawing/2014/main" id="{5277370D-E44B-4471-8F62-C8D49A31D49B}"/>
              </a:ext>
            </a:extLst>
          </p:cNvPr>
          <p:cNvSpPr>
            <a:spLocks xmlns:a="http://schemas.openxmlformats.org/drawingml/2006/main" noGrp="1"/>
          </p:cNvSpPr>
          <p:nvPr/>
        </p:nvSpPr>
        <p:spPr>
          <a:xfrm xmlns:a="http://schemas.openxmlformats.org/drawingml/2006/main">
            <a:off x="457200" y="5429250"/>
            <a:ext cx="2057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Prevalence of existing</a:t>
            </a:r>
          </a:p>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disease</a:t>
            </a:r>
          </a:p>
        </p:txBody>
      </p:sp>
      <p:sp>
        <p:nvSpPr>
          <p:cNvPr id="17" name="">
            <a:extLst xmlns:a="http://schemas.openxmlformats.org/drawingml/2006/main">
              <a:ext uri="{FF2B5EF4-FFF2-40B4-BE49-F238E27FC236}">
                <a16:creationId xmlns:a16="http://schemas.microsoft.com/office/drawing/2014/main" id="{9CF8AB1F-EC43-4C62-B6B9-859C16C07834}"/>
              </a:ext>
            </a:extLst>
          </p:cNvPr>
          <p:cNvSpPr>
            <a:spLocks xmlns:a="http://schemas.openxmlformats.org/drawingml/2006/main" noGrp="1"/>
          </p:cNvSpPr>
          <p:nvPr/>
        </p:nvSpPr>
        <p:spPr>
          <a:xfrm xmlns:a="http://schemas.openxmlformats.org/drawingml/2006/main">
            <a:off x="2762250" y="5429250"/>
            <a:ext cx="2057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10% do not return</a:t>
            </a:r>
          </a:p>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for reassessment</a:t>
            </a:r>
          </a:p>
        </p:txBody>
      </p:sp>
      <p:sp>
        <p:nvSpPr>
          <p:cNvPr id="18" name="">
            <a:extLst xmlns:a="http://schemas.openxmlformats.org/drawingml/2006/main">
              <a:ext uri="{FF2B5EF4-FFF2-40B4-BE49-F238E27FC236}">
                <a16:creationId xmlns:a16="http://schemas.microsoft.com/office/drawing/2014/main" id="{2DC421A5-20B3-45DE-93F4-ABB2919A1D90}"/>
              </a:ext>
            </a:extLst>
          </p:cNvPr>
          <p:cNvSpPr>
            <a:spLocks xmlns:a="http://schemas.openxmlformats.org/drawingml/2006/main" noGrp="1"/>
          </p:cNvSpPr>
          <p:nvPr/>
        </p:nvSpPr>
        <p:spPr>
          <a:xfrm xmlns:a="http://schemas.openxmlformats.org/drawingml/2006/main">
            <a:off x="5067300" y="5429250"/>
            <a:ext cx="2057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D66A29"/>
                </a:solidFill>
                <a:latin typeface="Arial"/>
                <a:ea typeface="Arial"/>
                <a:cs typeface="Arial"/>
              </a:defRPr>
            </a:pPr>
            <a:r>
              <a:rPr sz="1425" b="0">
                <a:solidFill>
                  <a:srgbClr val="D66A29"/>
                </a:solidFill>
                <a:latin typeface="Arial"/>
                <a:ea typeface="Arial"/>
                <a:cs typeface="Arial"/>
              </a:rPr>
              <a:t>9.4% deduction*</a:t>
            </a:r>
          </a:p>
          <a:p xmlns:a="http://schemas.openxmlformats.org/drawingml/2006/main">
            <a:pPr>
              <a:defRPr sz="1425" b="0">
                <a:solidFill>
                  <a:srgbClr val="D66A29"/>
                </a:solidFill>
                <a:latin typeface="Arial"/>
                <a:ea typeface="Arial"/>
                <a:cs typeface="Arial"/>
              </a:defRPr>
            </a:pPr>
            <a:r>
              <a:rPr sz="1425" b="0">
                <a:solidFill>
                  <a:srgbClr val="D66A29"/>
                </a:solidFill>
                <a:latin typeface="Arial"/>
                <a:ea typeface="Arial"/>
                <a:cs typeface="Arial"/>
              </a:rPr>
              <a:t>Unvalidated assumption</a:t>
            </a:r>
          </a:p>
        </p:txBody>
      </p:sp>
      <p:sp>
        <p:nvSpPr>
          <p:cNvPr id="19" name="">
            <a:extLst xmlns:a="http://schemas.openxmlformats.org/drawingml/2006/main">
              <a:ext uri="{FF2B5EF4-FFF2-40B4-BE49-F238E27FC236}">
                <a16:creationId xmlns:a16="http://schemas.microsoft.com/office/drawing/2014/main" id="{A14A1EB6-6781-4816-8388-3CC11BF5F269}"/>
              </a:ext>
            </a:extLst>
          </p:cNvPr>
          <p:cNvSpPr>
            <a:spLocks xmlns:a="http://schemas.openxmlformats.org/drawingml/2006/main" noGrp="1"/>
          </p:cNvSpPr>
          <p:nvPr/>
        </p:nvSpPr>
        <p:spPr>
          <a:xfrm xmlns:a="http://schemas.openxmlformats.org/drawingml/2006/main">
            <a:off x="7372350" y="5429250"/>
            <a:ext cx="2057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Raw clinician survey</a:t>
            </a:r>
          </a:p>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intent assumption</a:t>
            </a:r>
          </a:p>
        </p:txBody>
      </p:sp>
      <p:sp>
        <p:nvSpPr>
          <p:cNvPr id="20" name="">
            <a:extLst xmlns:a="http://schemas.openxmlformats.org/drawingml/2006/main">
              <a:ext uri="{FF2B5EF4-FFF2-40B4-BE49-F238E27FC236}">
                <a16:creationId xmlns:a16="http://schemas.microsoft.com/office/drawing/2014/main" id="{FAA20629-3D50-4EC0-BA0D-7CA55378B750}"/>
              </a:ext>
            </a:extLst>
          </p:cNvPr>
          <p:cNvSpPr>
            <a:spLocks xmlns:a="http://schemas.openxmlformats.org/drawingml/2006/main" noGrp="1"/>
          </p:cNvSpPr>
          <p:nvPr/>
        </p:nvSpPr>
        <p:spPr>
          <a:xfrm xmlns:a="http://schemas.openxmlformats.org/drawingml/2006/main">
            <a:off x="9677400" y="5429250"/>
            <a:ext cx="20574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Access assumption</a:t>
            </a:r>
          </a:p>
          <a:p xmlns:a="http://schemas.openxmlformats.org/drawingml/2006/main">
            <a:pPr>
              <a:defRPr sz="1425" b="0">
                <a:solidFill>
                  <a:srgbClr val="546576"/>
                </a:solidFill>
                <a:latin typeface="Arial"/>
                <a:ea typeface="Arial"/>
                <a:cs typeface="Arial"/>
              </a:defRPr>
            </a:pPr>
            <a:r>
              <a:rPr sz="1425" b="0">
                <a:solidFill>
                  <a:srgbClr val="546576"/>
                </a:solidFill>
                <a:latin typeface="Arial"/>
                <a:ea typeface="Arial"/>
                <a:cs typeface="Arial"/>
              </a:rPr>
              <a:t>34% reduction</a:t>
            </a:r>
          </a:p>
        </p:txBody>
      </p:sp>
      <p:sp>
        <p:nvSpPr>
          <p:cNvPr id="21" name="">
            <a:extLst xmlns:a="http://schemas.openxmlformats.org/drawingml/2006/main">
              <a:ext uri="{FF2B5EF4-FFF2-40B4-BE49-F238E27FC236}">
                <a16:creationId xmlns:a16="http://schemas.microsoft.com/office/drawing/2014/main" id="{09C1FC2B-9754-452A-A13D-EAF90C96251A}"/>
              </a:ext>
            </a:extLst>
          </p:cNvPr>
          <p:cNvSpPr>
            <a:spLocks xmlns:a="http://schemas.openxmlformats.org/drawingml/2006/main" noGrp="1"/>
          </p:cNvSpPr>
          <p:nvPr/>
        </p:nvSpPr>
        <p:spPr>
          <a:xfrm xmlns:a="http://schemas.openxmlformats.org/drawingml/2006/main">
            <a:off x="457200" y="6029325"/>
            <a:ext cx="11277600" cy="0"/>
          </a:xfrm>
          <a:prstGeom xmlns:a="http://schemas.openxmlformats.org/drawingml/2006/main" prst="line">
            <a:avLst/>
          </a:prstGeom>
          <a:noFill xmlns:a="http://schemas.openxmlformats.org/drawingml/2006/main"/>
          <a:ln xmlns:a="http://schemas.openxmlformats.org/drawingml/2006/main" w="9525">
            <a:solidFill>
              <a:srgbClr val="D6DEE5"/>
            </a:solidFill>
          </a:ln>
        </p:spPr>
      </p:sp>
      <p:sp>
        <p:nvSpPr>
          <p:cNvPr id="22" name="">
            <a:extLst xmlns:a="http://schemas.openxmlformats.org/drawingml/2006/main">
              <a:ext uri="{FF2B5EF4-FFF2-40B4-BE49-F238E27FC236}">
                <a16:creationId xmlns:a16="http://schemas.microsoft.com/office/drawing/2014/main" id="{9BC3CCB6-17DA-4580-A758-ABBB85AA866C}"/>
              </a:ext>
            </a:extLst>
          </p:cNvPr>
          <p:cNvSpPr>
            <a:spLocks xmlns:a="http://schemas.openxmlformats.org/drawingml/2006/main" noGrp="1"/>
          </p:cNvSpPr>
          <p:nvPr/>
        </p:nvSpPr>
        <p:spPr>
          <a:xfrm xmlns:a="http://schemas.openxmlformats.org/drawingml/2006/main">
            <a:off x="457200" y="6162675"/>
            <a:ext cx="112776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38" b="0">
                <a:solidFill>
                  <a:srgbClr val="546576"/>
                </a:solidFill>
                <a:latin typeface="Arial"/>
                <a:ea typeface="Arial"/>
                <a:cs typeface="Arial"/>
              </a:defRPr>
            </a:pPr>
            <a:r>
              <a:rPr sz="1238" b="0">
                <a:solidFill>
                  <a:srgbClr val="546576"/>
                </a:solidFill>
                <a:latin typeface="Arial"/>
                <a:ea typeface="Arial"/>
                <a:cs typeface="Arial"/>
              </a:rPr>
              <a:t>*Illustrative calculations using an unvalidated 9.4% eligibility deduction. All downstream counts depend on this assumption.</a:t>
            </a:r>
          </a:p>
        </p:txBody>
      </p:sp>
      <p:sp>
        <p:nvSpPr>
          <p:cNvPr id="23" name="">
            <a:extLst xmlns:a="http://schemas.openxmlformats.org/drawingml/2006/main">
              <a:ext uri="{FF2B5EF4-FFF2-40B4-BE49-F238E27FC236}">
                <a16:creationId xmlns:a16="http://schemas.microsoft.com/office/drawing/2014/main" id="{45717A16-DDB6-4CB6-8105-55DB344EEE77}"/>
              </a:ext>
            </a:extLst>
          </p:cNvPr>
          <p:cNvSpPr>
            <a:spLocks xmlns:a="http://schemas.openxmlformats.org/drawingml/2006/main" noGrp="1"/>
          </p:cNvSpPr>
          <p:nvPr/>
        </p:nvSpPr>
        <p:spPr>
          <a:xfrm xmlns:a="http://schemas.openxmlformats.org/drawingml/2006/main">
            <a:off x="457200" y="6400800"/>
            <a:ext cx="11277600" cy="219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63" b="0">
                <a:solidFill>
                  <a:srgbClr val="546576"/>
                </a:solidFill>
                <a:latin typeface="Arial"/>
                <a:ea typeface="Arial"/>
                <a:cs typeface="Arial"/>
              </a:defRPr>
            </a:pPr>
            <a:r>
              <a:rPr sz="1163" b="0">
                <a:solidFill>
                  <a:srgbClr val="546576"/>
                </a:solidFill>
                <a:latin typeface="Arial"/>
                <a:ea typeface="Arial"/>
                <a:cs typeface="Arial"/>
              </a:rPr>
              <a:t>Other assumptions: 60% + 40% × 75% infection return = 90% retained. Prescribing 29%, access 66%. K = thousand, M = million.</a:t>
            </a:r>
          </a:p>
        </p:txBody>
      </p:sp>
      <p:sp>
        <p:nvSpPr>
          <p:cNvPr id="24" name="">
            <a:extLst xmlns:a="http://schemas.openxmlformats.org/drawingml/2006/main">
              <a:ext uri="{FF2B5EF4-FFF2-40B4-BE49-F238E27FC236}">
                <a16:creationId xmlns:a16="http://schemas.microsoft.com/office/drawing/2014/main" id="{A512A062-1715-4A67-AABB-957E7D5552BB}"/>
              </a:ext>
            </a:extLst>
          </p:cNvPr>
          <p:cNvSpPr>
            <a:spLocks xmlns:a="http://schemas.openxmlformats.org/drawingml/2006/main" noGrp="1"/>
          </p:cNvSpPr>
          <p:nvPr/>
        </p:nvSpPr>
        <p:spPr>
          <a:xfrm xmlns:a="http://schemas.openxmlformats.org/drawingml/2006/main">
            <a:off x="457200" y="6638925"/>
            <a:ext cx="112776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546576"/>
                </a:solidFill>
                <a:latin typeface="Arial"/>
                <a:ea typeface="Arial"/>
                <a:cs typeface="Arial"/>
              </a:defRPr>
            </a:pPr>
            <a:r>
              <a:rPr sz="1125" b="0">
                <a:solidFill>
                  <a:srgbClr val="546576"/>
                </a:solidFill>
                <a:latin typeface="Arial"/>
                <a:ea typeface="Arial"/>
                <a:cs typeface="Arial"/>
              </a:rPr>
              <a:t>Sources: </a:t>
            </a:r>
            <a:r>
              <a:rPr sz="1125" b="0">
                <a:solidFill>
                  <a:srgbClr val="D66A29"/>
                </a:solidFill>
                <a:latin typeface="Arial"/>
                <a:ea typeface="Arial"/>
                <a:cs typeface="Arial"/>
                <a:hlinkClick xmlns:r="http://schemas.openxmlformats.org/officeDocument/2006/relationships" r:id="R6383f0eb566640f4"/>
              </a:rPr>
              <a:t>[1] Callegari et al., JAHA 2024 (~1M)</a:t>
            </a:r>
            <a:r>
              <a:rPr sz="1125" b="0">
                <a:solidFill>
                  <a:srgbClr val="546576"/>
                </a:solidFill>
                <a:latin typeface="Arial"/>
                <a:ea typeface="Arial"/>
                <a:cs typeface="Arial"/>
              </a:rPr>
              <a:t>.  </a:t>
            </a:r>
            <a:r>
              <a:rPr sz="1125" b="0">
                <a:solidFill>
                  <a:srgbClr val="126297"/>
                </a:solidFill>
                <a:latin typeface="Arial"/>
                <a:ea typeface="Arial"/>
                <a:cs typeface="Arial"/>
                <a:hlinkClick xmlns:r="http://schemas.openxmlformats.org/officeDocument/2006/relationships" r:id="R6a2261d36b6240f3"/>
              </a:rPr>
              <a:t>[2] Barnes et al., ATVB 2020 (~2M, US adults &gt;40)</a:t>
            </a:r>
            <a:r>
              <a:rPr sz="1125" b="0">
                <a:solidFill>
                  <a:srgbClr val="546576"/>
                </a:solidFill>
                <a:latin typeface="Arial"/>
                <a:ea typeface="Arial"/>
                <a:cs typeface="Arial"/>
              </a:rPr>
              <a:t>.</a:t>
            </a:r>
          </a:p>
        </p:txBody>
      </p:sp>
    </p:spTree>
    <p:extLst>
      <p:ext uri="{BB962C8B-B14F-4D97-AF65-F5344CB8AC3E}">
        <p14:creationId xmlns:p14="http://schemas.microsoft.com/office/powerpoint/2010/main" val="187493230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2026-09-09T01:32:52.5410000Z</dcterms:created>
  <dcterms:modified xsi:type="dcterms:W3CDTF">2026-09-09T01:32:52.5410000Z</dcterms:modified>
</coreProperties>
</file>